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398BA-1E9D-49C2-95AB-F6FB38C886F8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1D360-1907-4846-9AEC-B79C655F1E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8E59B-D91C-4A7F-B76A-FE945181FE9C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AA476-AE95-41C3-A9AB-DA58CBDD13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AA476-AE95-41C3-A9AB-DA58CBDD13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AA476-AE95-41C3-A9AB-DA58CBDD13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AA476-AE95-41C3-A9AB-DA58CBDD13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B1BD-AE8F-4BD4-A5C3-17AA80828976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14AF-0C93-4D13-B40F-856989D4D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B1BD-AE8F-4BD4-A5C3-17AA80828976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14AF-0C93-4D13-B40F-856989D4D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B1BD-AE8F-4BD4-A5C3-17AA80828976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14AF-0C93-4D13-B40F-856989D4D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B1BD-AE8F-4BD4-A5C3-17AA80828976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14AF-0C93-4D13-B40F-856989D4D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B1BD-AE8F-4BD4-A5C3-17AA80828976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14AF-0C93-4D13-B40F-856989D4D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B1BD-AE8F-4BD4-A5C3-17AA80828976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14AF-0C93-4D13-B40F-856989D4D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B1BD-AE8F-4BD4-A5C3-17AA80828976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14AF-0C93-4D13-B40F-856989D4D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B1BD-AE8F-4BD4-A5C3-17AA80828976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14AF-0C93-4D13-B40F-856989D4D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B1BD-AE8F-4BD4-A5C3-17AA80828976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14AF-0C93-4D13-B40F-856989D4D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B1BD-AE8F-4BD4-A5C3-17AA80828976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14AF-0C93-4D13-B40F-856989D4D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B1BD-AE8F-4BD4-A5C3-17AA80828976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14AF-0C93-4D13-B40F-856989D4D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DB1BD-AE8F-4BD4-A5C3-17AA80828976}" type="datetimeFigureOut">
              <a:rPr lang="en-US" smtClean="0"/>
              <a:pPr/>
              <a:t>3/17/2010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614AF-0C93-4D13-B40F-856989D4D2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ongsOnPowerPoint_004.jpg"/>
          <p:cNvPicPr>
            <a:picLocks noChangeAspect="1"/>
          </p:cNvPicPr>
          <p:nvPr/>
        </p:nvPicPr>
        <p:blipFill>
          <a:blip r:embed="rId3" cstate="print">
            <a:lum bright="55000" contrast="-4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828800"/>
            <a:ext cx="7696200" cy="838200"/>
          </a:xfrm>
        </p:spPr>
        <p:txBody>
          <a:bodyPr>
            <a:normAutofit/>
          </a:bodyPr>
          <a:lstStyle/>
          <a:p>
            <a:pPr algn="l"/>
            <a:r>
              <a:rPr lang="en-US" sz="4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Life’s Greatest Moments</a:t>
            </a:r>
            <a:endParaRPr lang="en-US" sz="40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9013" y="609600"/>
            <a:ext cx="595868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8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WORSHIP</a:t>
            </a:r>
            <a:r>
              <a:rPr lang="en-US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harlesworth" pitchFamily="82" charset="0"/>
              </a:rPr>
              <a:t>:</a:t>
            </a:r>
            <a:endParaRPr lang="en-US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harlesworth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3124200"/>
            <a:ext cx="6705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>
                <a:latin typeface="Brush Script MT" pitchFamily="66" charset="0"/>
              </a:rPr>
              <a:t>Ascribe to the LORD, O families of the peoples, </a:t>
            </a:r>
            <a:endParaRPr lang="en-US" sz="2800" i="1" dirty="0" smtClean="0">
              <a:latin typeface="Brush Script MT" pitchFamily="66" charset="0"/>
            </a:endParaRPr>
          </a:p>
          <a:p>
            <a:pPr algn="ctr"/>
            <a:r>
              <a:rPr lang="en-US" sz="2800" i="1" dirty="0" smtClean="0">
                <a:latin typeface="Brush Script MT" pitchFamily="66" charset="0"/>
              </a:rPr>
              <a:t>ascribe </a:t>
            </a:r>
            <a:r>
              <a:rPr lang="en-US" sz="2800" i="1" dirty="0">
                <a:latin typeface="Brush Script MT" pitchFamily="66" charset="0"/>
              </a:rPr>
              <a:t>to the LORD glory and strength! </a:t>
            </a:r>
            <a:endParaRPr lang="en-US" sz="2800" i="1" dirty="0" smtClean="0">
              <a:latin typeface="Brush Script MT" pitchFamily="66" charset="0"/>
            </a:endParaRPr>
          </a:p>
          <a:p>
            <a:pPr algn="ctr"/>
            <a:r>
              <a:rPr lang="en-US" sz="2800" i="1" dirty="0" smtClean="0">
                <a:latin typeface="Brush Script MT" pitchFamily="66" charset="0"/>
              </a:rPr>
              <a:t>Ascribe </a:t>
            </a:r>
            <a:r>
              <a:rPr lang="en-US" sz="2800" i="1" dirty="0">
                <a:latin typeface="Brush Script MT" pitchFamily="66" charset="0"/>
              </a:rPr>
              <a:t>to the LORD the glory due his name; </a:t>
            </a:r>
            <a:endParaRPr lang="en-US" sz="2800" i="1" dirty="0" smtClean="0">
              <a:latin typeface="Brush Script MT" pitchFamily="66" charset="0"/>
            </a:endParaRPr>
          </a:p>
          <a:p>
            <a:pPr algn="ctr"/>
            <a:r>
              <a:rPr lang="en-US" sz="2800" i="1" dirty="0" smtClean="0">
                <a:latin typeface="Brush Script MT" pitchFamily="66" charset="0"/>
              </a:rPr>
              <a:t>bring </a:t>
            </a:r>
            <a:r>
              <a:rPr lang="en-US" sz="2800" i="1" dirty="0">
                <a:latin typeface="Brush Script MT" pitchFamily="66" charset="0"/>
              </a:rPr>
              <a:t>an offering, and come into his courts</a:t>
            </a:r>
            <a:r>
              <a:rPr lang="en-US" sz="2800" i="1" dirty="0" smtClean="0">
                <a:latin typeface="Brush Script MT" pitchFamily="66" charset="0"/>
              </a:rPr>
              <a:t>! </a:t>
            </a:r>
          </a:p>
          <a:p>
            <a:pPr algn="ctr"/>
            <a:r>
              <a:rPr lang="en-US" sz="2800" i="1" dirty="0" smtClean="0">
                <a:latin typeface="Brush Script MT" pitchFamily="66" charset="0"/>
              </a:rPr>
              <a:t>Worship </a:t>
            </a:r>
            <a:r>
              <a:rPr lang="en-US" sz="2800" i="1" dirty="0">
                <a:latin typeface="Brush Script MT" pitchFamily="66" charset="0"/>
              </a:rPr>
              <a:t>the LORD in the splendor of holiness; </a:t>
            </a:r>
            <a:endParaRPr lang="en-US" sz="2800" i="1" dirty="0" smtClean="0">
              <a:latin typeface="Brush Script MT" pitchFamily="66" charset="0"/>
            </a:endParaRPr>
          </a:p>
          <a:p>
            <a:pPr algn="ctr"/>
            <a:r>
              <a:rPr lang="en-US" sz="2800" i="1" dirty="0" smtClean="0">
                <a:latin typeface="Brush Script MT" pitchFamily="66" charset="0"/>
              </a:rPr>
              <a:t>tremble </a:t>
            </a:r>
            <a:r>
              <a:rPr lang="en-US" sz="2800" i="1" dirty="0">
                <a:latin typeface="Brush Script MT" pitchFamily="66" charset="0"/>
              </a:rPr>
              <a:t>before him, all the earth! </a:t>
            </a:r>
            <a:r>
              <a:rPr lang="en-US" sz="2800" i="1" dirty="0" smtClean="0">
                <a:latin typeface="Brush Script MT" pitchFamily="66" charset="0"/>
              </a:rPr>
              <a:t> </a:t>
            </a:r>
          </a:p>
          <a:p>
            <a:pPr algn="r"/>
            <a:r>
              <a:rPr lang="en-US" sz="2400" b="1" dirty="0" smtClean="0"/>
              <a:t>Psalm 96:7-9</a:t>
            </a:r>
            <a:endParaRPr lang="en-US" sz="2400" b="1" dirty="0"/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ongsOnPowerPoint_032.jpg"/>
          <p:cNvPicPr>
            <a:picLocks noChangeAspect="1"/>
          </p:cNvPicPr>
          <p:nvPr/>
        </p:nvPicPr>
        <p:blipFill>
          <a:blip r:embed="rId2" cstate="print">
            <a:lum contrast="30000"/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25524" y="152400"/>
            <a:ext cx="72058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Getting to Know GOD…</a:t>
            </a:r>
            <a:endParaRPr lang="en-US" sz="540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410200"/>
          </a:xfrm>
        </p:spPr>
        <p:txBody>
          <a:bodyPr>
            <a:normAutofit/>
          </a:bodyPr>
          <a:lstStyle/>
          <a:p>
            <a:r>
              <a:rPr lang="en-US" sz="4400" b="1" i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Helps?</a:t>
            </a:r>
          </a:p>
          <a:p>
            <a:pPr marL="1200150" lvl="1" indent="-742950">
              <a:buFont typeface="+mj-lt"/>
              <a:buAutoNum type="arabicPeriod" startAt="6"/>
            </a:pPr>
            <a:r>
              <a:rPr lang="en-US" sz="3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Obedience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1Pet.1:16; 1 John 2:3-5)</a:t>
            </a:r>
            <a:endParaRPr 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200150" lvl="1" indent="-742950">
              <a:buFont typeface="+mj-lt"/>
              <a:buAutoNum type="arabicPeriod" startAt="6"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JESUS</a:t>
            </a:r>
            <a:r>
              <a:rPr 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(John 1:18; Matt.26:28; Jer.31:34;  	 	           Heb.8:12a)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ongsOnPowerPoint_0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harlesworth" pitchFamily="82" charset="0"/>
              </a:rPr>
              <a:t> </a:t>
            </a:r>
            <a:endParaRPr lang="en-US" i="1" dirty="0" smtClean="0">
              <a:latin typeface="Baskerville Old Face" pitchFamily="18" charset="0"/>
            </a:endParaRPr>
          </a:p>
        </p:txBody>
      </p:sp>
      <p:sp>
        <p:nvSpPr>
          <p:cNvPr id="6" name="Donut 5"/>
          <p:cNvSpPr/>
          <p:nvPr/>
        </p:nvSpPr>
        <p:spPr>
          <a:xfrm>
            <a:off x="1752600" y="228600"/>
            <a:ext cx="5943600" cy="4953000"/>
          </a:xfrm>
          <a:prstGeom prst="donut">
            <a:avLst>
              <a:gd name="adj" fmla="val 14694"/>
            </a:avLst>
          </a:prstGeom>
          <a:solidFill>
            <a:schemeClr val="accent6">
              <a:alpha val="73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52800" y="762000"/>
            <a:ext cx="2895600" cy="7709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skerville Old Face" pitchFamily="18" charset="0"/>
              </a:rPr>
              <a:t>Worship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0" y="1752600"/>
            <a:ext cx="4009432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11500" b="1" cap="all" dirty="0" smtClean="0">
                <a:ln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askerville Old Face" pitchFamily="18" charset="0"/>
              </a:rPr>
              <a:t>GOD!</a:t>
            </a:r>
            <a:endParaRPr lang="en-US" sz="11500" b="1" cap="all" dirty="0">
              <a:ln>
                <a:solidFill>
                  <a:schemeClr val="bg1"/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Baskerville Old Face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 rot="20859260">
            <a:off x="304817" y="1316911"/>
            <a:ext cx="127951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spirit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 rot="703983">
            <a:off x="6835279" y="172626"/>
            <a:ext cx="177054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Creator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33800" y="1219200"/>
            <a:ext cx="205120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supreme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29000" y="3352800"/>
            <a:ext cx="273081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All-knowing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 rot="20854477">
            <a:off x="194565" y="303968"/>
            <a:ext cx="290246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omnipresent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3400" y="4191000"/>
            <a:ext cx="821583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righteousness, kindness, graciousness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 rot="599250">
            <a:off x="7620000" y="1219200"/>
            <a:ext cx="108093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love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 rot="20927757">
            <a:off x="187636" y="2168026"/>
            <a:ext cx="210185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holiness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 rot="613057">
            <a:off x="6949360" y="2133600"/>
            <a:ext cx="21946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goodness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19200" y="5486400"/>
            <a:ext cx="696043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He is a God of wrath, anger, hatred,</a:t>
            </a:r>
          </a:p>
          <a:p>
            <a:pPr algn="ctr"/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abhorrence, displeasure, and fury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52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ongsOnPowerPoint_0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447800"/>
            <a:ext cx="7696200" cy="838200"/>
          </a:xfrm>
        </p:spPr>
        <p:txBody>
          <a:bodyPr>
            <a:normAutofit/>
          </a:bodyPr>
          <a:lstStyle/>
          <a:p>
            <a:pPr algn="l"/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Life’s Greatest Moments</a:t>
            </a:r>
            <a:endParaRPr lang="en-US" sz="4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304800"/>
            <a:ext cx="595868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8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WORSHIP</a:t>
            </a:r>
            <a:r>
              <a:rPr lang="en-US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harlesworth" pitchFamily="82" charset="0"/>
              </a:rPr>
              <a:t>:</a:t>
            </a:r>
            <a:endParaRPr lang="en-US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harlesworth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2667000"/>
            <a:ext cx="67056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Ascribe to the LORD, O </a:t>
            </a:r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sons </a:t>
            </a:r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of the </a:t>
            </a:r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mighty, </a:t>
            </a:r>
            <a:endParaRPr lang="en-US" sz="32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itchFamily="66" charset="0"/>
            </a:endParaRPr>
          </a:p>
          <a:p>
            <a:pPr algn="ctr"/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Ascribe </a:t>
            </a:r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to the LORD glory and strength! </a:t>
            </a:r>
            <a:endParaRPr lang="en-US" sz="32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itchFamily="66" charset="0"/>
            </a:endParaRPr>
          </a:p>
          <a:p>
            <a:pPr algn="ctr"/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Ascribe </a:t>
            </a:r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to the LORD the glory due his name; </a:t>
            </a:r>
            <a:endParaRPr lang="en-US" sz="32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itchFamily="66" charset="0"/>
            </a:endParaRPr>
          </a:p>
          <a:p>
            <a:pPr algn="ctr"/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Worship </a:t>
            </a:r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the LORD in </a:t>
            </a:r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holy array </a:t>
            </a:r>
            <a:endParaRPr lang="en-US" sz="32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itchFamily="66" charset="0"/>
            </a:endParaRPr>
          </a:p>
          <a:p>
            <a:pPr algn="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29:1,2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ongsOnPowerPoint_004.jpg"/>
          <p:cNvPicPr>
            <a:picLocks noChangeAspect="1"/>
          </p:cNvPicPr>
          <p:nvPr/>
        </p:nvPicPr>
        <p:blipFill>
          <a:blip r:embed="rId2" cstate="print">
            <a:lum bright="58000" contrast="-41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harlesworth" pitchFamily="82" charset="0"/>
              </a:rPr>
              <a:t> </a:t>
            </a:r>
            <a:r>
              <a:rPr lang="en-US" sz="3600" b="1" i="1" dirty="0" smtClean="0">
                <a:solidFill>
                  <a:schemeClr val="tx1"/>
                </a:solidFill>
                <a:latin typeface="Baskerville Old Face" pitchFamily="18" charset="0"/>
              </a:rPr>
              <a:t>Worship is Not…</a:t>
            </a:r>
            <a:endParaRPr lang="en-US" sz="4000" b="1" i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Baskerville Old Face" pitchFamily="18" charset="0"/>
              </a:rPr>
              <a:t>Every activity in our lives…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i="1" dirty="0" smtClean="0">
                <a:latin typeface="Baskerville Old Face" pitchFamily="18" charset="0"/>
              </a:rPr>
              <a:t>We may serve Him through different activities but that is </a:t>
            </a:r>
            <a:r>
              <a:rPr lang="en-US" sz="3200" b="1" i="1" dirty="0" smtClean="0">
                <a:latin typeface="Baskerville Old Face" pitchFamily="18" charset="0"/>
              </a:rPr>
              <a:t>service</a:t>
            </a:r>
            <a:r>
              <a:rPr lang="en-US" sz="3200" i="1" dirty="0" smtClean="0">
                <a:latin typeface="Baskerville Old Face" pitchFamily="18" charset="0"/>
              </a:rPr>
              <a:t> and not </a:t>
            </a:r>
            <a:r>
              <a:rPr lang="en-US" sz="3200" b="1" i="1" dirty="0" smtClean="0">
                <a:latin typeface="Baskerville Old Face" pitchFamily="18" charset="0"/>
              </a:rPr>
              <a:t>worship</a:t>
            </a:r>
            <a:r>
              <a:rPr lang="en-US" sz="3200" i="1" dirty="0" smtClean="0">
                <a:latin typeface="Baskerville Old Face" pitchFamily="18" charset="0"/>
              </a:rPr>
              <a:t>.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b="1" i="1" dirty="0" smtClean="0">
                <a:solidFill>
                  <a:schemeClr val="tx1"/>
                </a:solidFill>
                <a:latin typeface="Baskerville Old Face" pitchFamily="18" charset="0"/>
              </a:rPr>
              <a:t>Luke 17:7-10</a:t>
            </a:r>
            <a:endParaRPr lang="en-US" sz="3200" i="1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US" sz="3600" i="1" dirty="0" smtClean="0">
              <a:latin typeface="Baskerville Old Face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3600" i="1" dirty="0" smtClean="0">
                <a:latin typeface="Baskerville Old Face" pitchFamily="18" charset="0"/>
              </a:rPr>
              <a:t>Worship involves expressing and sharing with God in ways acceptable to Him </a:t>
            </a:r>
            <a:r>
              <a:rPr lang="en-US" sz="2400" b="1" dirty="0" smtClean="0">
                <a:latin typeface="Baskerville Old Face" pitchFamily="18" charset="0"/>
              </a:rPr>
              <a:t>(1Pet.2:5) </a:t>
            </a:r>
            <a:r>
              <a:rPr lang="en-US" sz="3600" i="1" dirty="0" smtClean="0">
                <a:latin typeface="Baskerville Old Face" pitchFamily="18" charset="0"/>
              </a:rPr>
              <a:t>our appreciation for what He means to us.</a:t>
            </a:r>
            <a:endParaRPr lang="en-US" sz="3600" i="1" dirty="0" smtClean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52400"/>
            <a:ext cx="7543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skerville Old Face" pitchFamily="18" charset="0"/>
              </a:rPr>
              <a:t>WORSHIP</a:t>
            </a:r>
            <a:r>
              <a:rPr lang="en-US" sz="36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skerville Old Face" pitchFamily="18" charset="0"/>
              </a:rPr>
              <a:t>:</a:t>
            </a:r>
            <a:r>
              <a:rPr lang="en-US" sz="48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skerville Old Face" pitchFamily="18" charset="0"/>
              </a:rPr>
              <a:t> </a:t>
            </a:r>
            <a:r>
              <a:rPr lang="en-US" sz="2800" i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Baskerville Old Face" pitchFamily="18" charset="0"/>
              </a:rPr>
              <a:t>Life’s Greatest Moments</a:t>
            </a:r>
            <a:endParaRPr lang="en-US" sz="4800" i="1" cap="none" spc="50" dirty="0">
              <a:ln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askerville Old Face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ongsOnPowerPoint_004.jpg"/>
          <p:cNvPicPr>
            <a:picLocks noChangeAspect="1"/>
          </p:cNvPicPr>
          <p:nvPr/>
        </p:nvPicPr>
        <p:blipFill>
          <a:blip r:embed="rId2" cstate="print">
            <a:lum bright="58000" contrast="-41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86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harlesworth" pitchFamily="82" charset="0"/>
              </a:rPr>
              <a:t> </a:t>
            </a:r>
            <a:r>
              <a:rPr lang="en-US" sz="3600" i="1" dirty="0" smtClean="0">
                <a:solidFill>
                  <a:schemeClr val="tx1"/>
                </a:solidFill>
                <a:latin typeface="Baskerville Old Face" pitchFamily="18" charset="0"/>
              </a:rPr>
              <a:t>Worship includes…</a:t>
            </a:r>
            <a:endParaRPr lang="en-US" sz="4000" i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3600" b="1" dirty="0" smtClean="0">
                <a:solidFill>
                  <a:schemeClr val="tx1"/>
                </a:solidFill>
                <a:latin typeface="Baskerville Old Face" pitchFamily="18" charset="0"/>
              </a:rPr>
              <a:t>Glorifying God…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chemeClr val="tx1"/>
                </a:solidFill>
                <a:latin typeface="Baskerville Old Face" pitchFamily="18" charset="0"/>
              </a:rPr>
              <a:t>Isaiah 60:21b; 61:3b; 66:5; Psalm 22:23; 29:2; 86:12; Matthew 5:16; 9:8, etc.</a:t>
            </a:r>
          </a:p>
          <a:p>
            <a:pPr>
              <a:buFont typeface="Wingdings" pitchFamily="2" charset="2"/>
              <a:buChar char="ü"/>
            </a:pPr>
            <a:r>
              <a:rPr lang="en-US" sz="3600" b="1" dirty="0" smtClean="0">
                <a:latin typeface="Baskerville Old Face" pitchFamily="18" charset="0"/>
              </a:rPr>
              <a:t>Expressing Awe…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latin typeface="Baskerville Old Face" pitchFamily="18" charset="0"/>
              </a:rPr>
              <a:t>Psalm 33:8; Matthew 9:8; Hebrews 12:28 </a:t>
            </a:r>
          </a:p>
          <a:p>
            <a:pPr>
              <a:buFont typeface="Wingdings" pitchFamily="2" charset="2"/>
              <a:buChar char="ü"/>
            </a:pPr>
            <a:r>
              <a:rPr lang="en-US" sz="3600" b="1" dirty="0" smtClean="0">
                <a:latin typeface="Baskerville Old Face" pitchFamily="18" charset="0"/>
              </a:rPr>
              <a:t>Magnifying God…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latin typeface="Baskerville Old Face" pitchFamily="18" charset="0"/>
              </a:rPr>
              <a:t>Psalm 35:27; 40:16; 70:4; Malachi 1:5; Acts 19:17</a:t>
            </a:r>
          </a:p>
          <a:p>
            <a:pPr>
              <a:buFont typeface="Wingdings" pitchFamily="2" charset="2"/>
              <a:buChar char="ü"/>
            </a:pPr>
            <a:r>
              <a:rPr lang="en-US" sz="3600" b="1" dirty="0" smtClean="0">
                <a:latin typeface="Baskerville Old Face" pitchFamily="18" charset="0"/>
              </a:rPr>
              <a:t>Honoring Him…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latin typeface="Baskerville Old Face" pitchFamily="18" charset="0"/>
              </a:rPr>
              <a:t>Isaiah 29:13; Rom.1:21; 1Tim.6:16; Rev.4:9,11;5:12,13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52400"/>
            <a:ext cx="7543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skerville Old Face" pitchFamily="18" charset="0"/>
              </a:rPr>
              <a:t>WORSHIP</a:t>
            </a:r>
            <a:r>
              <a:rPr lang="en-US" sz="36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skerville Old Face" pitchFamily="18" charset="0"/>
              </a:rPr>
              <a:t>:</a:t>
            </a:r>
            <a:r>
              <a:rPr lang="en-US" sz="48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skerville Old Face" pitchFamily="18" charset="0"/>
              </a:rPr>
              <a:t> </a:t>
            </a:r>
            <a:r>
              <a:rPr lang="en-US" sz="2800" i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Baskerville Old Face" pitchFamily="18" charset="0"/>
              </a:rPr>
              <a:t>Life’s Greatest Moments</a:t>
            </a:r>
            <a:endParaRPr lang="en-US" sz="4800" i="1" cap="none" spc="50" dirty="0">
              <a:ln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askerville Old Face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ongsOnPowerPoint_004.jpg"/>
          <p:cNvPicPr>
            <a:picLocks noChangeAspect="1"/>
          </p:cNvPicPr>
          <p:nvPr/>
        </p:nvPicPr>
        <p:blipFill>
          <a:blip r:embed="rId2" cstate="print">
            <a:lum bright="58000" contrast="-41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harlesworth" pitchFamily="82" charset="0"/>
              </a:rPr>
              <a:t> </a:t>
            </a:r>
            <a:r>
              <a:rPr lang="en-US" sz="3600" i="1" dirty="0" smtClean="0">
                <a:solidFill>
                  <a:schemeClr val="tx1"/>
                </a:solidFill>
                <a:latin typeface="Baskerville Old Face" pitchFamily="18" charset="0"/>
              </a:rPr>
              <a:t>Worship includes…</a:t>
            </a:r>
            <a:endParaRPr lang="en-US" sz="4000" i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3600" b="1" dirty="0" smtClean="0">
                <a:solidFill>
                  <a:schemeClr val="tx1"/>
                </a:solidFill>
                <a:latin typeface="Baskerville Old Face" pitchFamily="18" charset="0"/>
              </a:rPr>
              <a:t>Reverencing Him…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chemeClr val="tx1"/>
                </a:solidFill>
                <a:latin typeface="Baskerville Old Face" pitchFamily="18" charset="0"/>
              </a:rPr>
              <a:t>Psalm 2:11; 5:7; 119:38; Hebrews 12:28</a:t>
            </a:r>
          </a:p>
          <a:p>
            <a:pPr>
              <a:buFont typeface="Wingdings" pitchFamily="2" charset="2"/>
              <a:buChar char="ü"/>
            </a:pPr>
            <a:r>
              <a:rPr lang="en-US" sz="3600" b="1" dirty="0" smtClean="0">
                <a:latin typeface="Baskerville Old Face" pitchFamily="18" charset="0"/>
              </a:rPr>
              <a:t>Blessing Him…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latin typeface="Baskerville Old Face" pitchFamily="18" charset="0"/>
              </a:rPr>
              <a:t>Psalm 16:7; 26:12 </a:t>
            </a:r>
          </a:p>
          <a:p>
            <a:pPr>
              <a:buFont typeface="Wingdings" pitchFamily="2" charset="2"/>
              <a:buChar char="ü"/>
            </a:pPr>
            <a:r>
              <a:rPr lang="en-US" sz="3600" b="1" dirty="0" smtClean="0">
                <a:latin typeface="Baskerville Old Face" pitchFamily="18" charset="0"/>
              </a:rPr>
              <a:t>Praising Him…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latin typeface="Baskerville Old Face" pitchFamily="18" charset="0"/>
              </a:rPr>
              <a:t>Isa.42:8,10,12; Psalm 30:4; 40:3; Lk.19:37; Acts 2:47</a:t>
            </a:r>
          </a:p>
          <a:p>
            <a:pPr>
              <a:buFont typeface="Wingdings" pitchFamily="2" charset="2"/>
              <a:buChar char="ü"/>
            </a:pPr>
            <a:r>
              <a:rPr lang="en-US" sz="3600" b="1" dirty="0" smtClean="0">
                <a:latin typeface="Baskerville Old Face" pitchFamily="18" charset="0"/>
              </a:rPr>
              <a:t>Exalting Him…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latin typeface="Baskerville Old Face" pitchFamily="18" charset="0"/>
              </a:rPr>
              <a:t>Psalm 18:46; 21:13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52400"/>
            <a:ext cx="7543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skerville Old Face" pitchFamily="18" charset="0"/>
              </a:rPr>
              <a:t>WORSHIP</a:t>
            </a:r>
            <a:r>
              <a:rPr lang="en-US" sz="36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skerville Old Face" pitchFamily="18" charset="0"/>
              </a:rPr>
              <a:t>:</a:t>
            </a:r>
            <a:r>
              <a:rPr lang="en-US" sz="48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skerville Old Face" pitchFamily="18" charset="0"/>
              </a:rPr>
              <a:t> </a:t>
            </a:r>
            <a:r>
              <a:rPr lang="en-US" sz="2800" i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Baskerville Old Face" pitchFamily="18" charset="0"/>
              </a:rPr>
              <a:t>Life’s Greatest Moments</a:t>
            </a:r>
            <a:endParaRPr lang="en-US" sz="4800" i="1" cap="none" spc="50" dirty="0">
              <a:ln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askerville Old Face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ongsOnPowerPoint_004.jpg"/>
          <p:cNvPicPr>
            <a:picLocks noChangeAspect="1"/>
          </p:cNvPicPr>
          <p:nvPr/>
        </p:nvPicPr>
        <p:blipFill>
          <a:blip r:embed="rId2" cstate="print">
            <a:lum bright="58000" contrast="-41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harlesworth" pitchFamily="82" charset="0"/>
              </a:rPr>
              <a:t> </a:t>
            </a:r>
            <a:r>
              <a:rPr lang="en-US" sz="3600" i="1" dirty="0" smtClean="0">
                <a:solidFill>
                  <a:schemeClr val="tx1"/>
                </a:solidFill>
                <a:latin typeface="Baskerville Old Face" pitchFamily="18" charset="0"/>
              </a:rPr>
              <a:t>Worship includes…</a:t>
            </a:r>
            <a:endParaRPr lang="en-US" sz="4000" i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3600" b="1" dirty="0" smtClean="0">
                <a:solidFill>
                  <a:schemeClr val="tx1"/>
                </a:solidFill>
                <a:latin typeface="Baskerville Old Face" pitchFamily="18" charset="0"/>
              </a:rPr>
              <a:t>Rejoicing in Him…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solidFill>
                  <a:schemeClr val="tx1"/>
                </a:solidFill>
                <a:latin typeface="Baskerville Old Face" pitchFamily="18" charset="0"/>
              </a:rPr>
              <a:t>Psalm 35:9; 63:11; Philippians 4:4</a:t>
            </a:r>
          </a:p>
          <a:p>
            <a:pPr>
              <a:buFont typeface="Wingdings" pitchFamily="2" charset="2"/>
              <a:buChar char="ü"/>
            </a:pPr>
            <a:r>
              <a:rPr lang="en-US" sz="3600" b="1" dirty="0" smtClean="0">
                <a:latin typeface="Baskerville Old Face" pitchFamily="18" charset="0"/>
              </a:rPr>
              <a:t>Thanking Him…</a:t>
            </a:r>
          </a:p>
          <a:p>
            <a:pPr lvl="1">
              <a:buFont typeface="Wingdings" pitchFamily="2" charset="2"/>
              <a:buChar char="§"/>
            </a:pPr>
            <a:r>
              <a:rPr lang="en-US" i="1" dirty="0" smtClean="0">
                <a:latin typeface="Baskerville Old Face" pitchFamily="18" charset="0"/>
              </a:rPr>
              <a:t>Psalm 7:17; 9:1; Luke 17:6; Colossians 3:17 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52400"/>
            <a:ext cx="7543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skerville Old Face" pitchFamily="18" charset="0"/>
              </a:rPr>
              <a:t>WORSHIP</a:t>
            </a:r>
            <a:r>
              <a:rPr lang="en-US" sz="36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skerville Old Face" pitchFamily="18" charset="0"/>
              </a:rPr>
              <a:t>:</a:t>
            </a:r>
            <a:r>
              <a:rPr lang="en-US" sz="48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skerville Old Face" pitchFamily="18" charset="0"/>
              </a:rPr>
              <a:t> </a:t>
            </a:r>
            <a:r>
              <a:rPr lang="en-US" sz="2800" i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Baskerville Old Face" pitchFamily="18" charset="0"/>
              </a:rPr>
              <a:t>Life’s Greatest Moments</a:t>
            </a:r>
            <a:endParaRPr lang="en-US" sz="4800" i="1" cap="none" spc="50" dirty="0">
              <a:ln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askerville Old Face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ongsOnPowerPoint_0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447800"/>
            <a:ext cx="7696200" cy="838200"/>
          </a:xfrm>
        </p:spPr>
        <p:txBody>
          <a:bodyPr>
            <a:normAutofit/>
          </a:bodyPr>
          <a:lstStyle/>
          <a:p>
            <a:pPr algn="l"/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Life’s Greatest Moments</a:t>
            </a:r>
            <a:endParaRPr lang="en-US" sz="4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304800"/>
            <a:ext cx="595868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800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WORSHIP</a:t>
            </a:r>
            <a:r>
              <a:rPr lang="en-US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harlesworth" pitchFamily="82" charset="0"/>
              </a:rPr>
              <a:t>:</a:t>
            </a:r>
            <a:endParaRPr lang="en-US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harlesworth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2667000"/>
            <a:ext cx="67056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Ascribe to the LORD, O </a:t>
            </a:r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sons </a:t>
            </a:r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of the </a:t>
            </a:r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mighty, </a:t>
            </a:r>
            <a:endParaRPr lang="en-US" sz="32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itchFamily="66" charset="0"/>
            </a:endParaRPr>
          </a:p>
          <a:p>
            <a:pPr algn="ctr"/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Ascribe </a:t>
            </a:r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to the LORD glory and strength! </a:t>
            </a:r>
            <a:endParaRPr lang="en-US" sz="32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itchFamily="66" charset="0"/>
            </a:endParaRPr>
          </a:p>
          <a:p>
            <a:pPr algn="ctr"/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Ascribe </a:t>
            </a:r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to the LORD the glory due his name; </a:t>
            </a:r>
            <a:endParaRPr lang="en-US" sz="32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itchFamily="66" charset="0"/>
            </a:endParaRPr>
          </a:p>
          <a:p>
            <a:pPr algn="ctr"/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Worship </a:t>
            </a:r>
            <a:r>
              <a:rPr 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the LORD in </a:t>
            </a:r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holy array </a:t>
            </a:r>
            <a:endParaRPr lang="en-US" sz="32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itchFamily="66" charset="0"/>
            </a:endParaRPr>
          </a:p>
          <a:p>
            <a:pPr algn="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29:1,2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ongsOnPowerPoint_0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Charlesworth" pitchFamily="82" charset="0"/>
              </a:rPr>
              <a:t> </a:t>
            </a:r>
            <a:endParaRPr lang="en-US" i="1" dirty="0" smtClean="0">
              <a:latin typeface="Baskerville Old Face" pitchFamily="18" charset="0"/>
            </a:endParaRPr>
          </a:p>
        </p:txBody>
      </p:sp>
      <p:sp>
        <p:nvSpPr>
          <p:cNvPr id="6" name="Donut 5"/>
          <p:cNvSpPr/>
          <p:nvPr/>
        </p:nvSpPr>
        <p:spPr>
          <a:xfrm>
            <a:off x="1752600" y="228600"/>
            <a:ext cx="5943600" cy="4953000"/>
          </a:xfrm>
          <a:prstGeom prst="donut">
            <a:avLst>
              <a:gd name="adj" fmla="val 14694"/>
            </a:avLst>
          </a:prstGeom>
          <a:solidFill>
            <a:schemeClr val="accent6">
              <a:alpha val="73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52800" y="762000"/>
            <a:ext cx="2895600" cy="7709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askerville Old Face" pitchFamily="18" charset="0"/>
              </a:rPr>
              <a:t>Worship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0" y="1752600"/>
            <a:ext cx="4009432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11500" b="1" cap="all" dirty="0" smtClean="0">
                <a:ln>
                  <a:solidFill>
                    <a:schemeClr val="bg1"/>
                  </a:solidFill>
                </a:ln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Baskerville Old Face" pitchFamily="18" charset="0"/>
              </a:rPr>
              <a:t>GOD!</a:t>
            </a:r>
            <a:endParaRPr lang="en-US" sz="11500" b="1" cap="all" dirty="0">
              <a:ln>
                <a:solidFill>
                  <a:schemeClr val="bg1"/>
                </a:solidFill>
              </a:ln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Baskerville Old Face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925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925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1925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1925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3075" accel="100000" fill="hold">
                                          <p:stCondLst>
                                            <p:cond delay="19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ongsOnPowerPoint_032.jpg"/>
          <p:cNvPicPr>
            <a:picLocks noChangeAspect="1"/>
          </p:cNvPicPr>
          <p:nvPr/>
        </p:nvPicPr>
        <p:blipFill>
          <a:blip r:embed="rId2" cstate="print">
            <a:lum contrast="30000"/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25524" y="152400"/>
            <a:ext cx="72058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Getting to Know GOD…</a:t>
            </a:r>
            <a:endParaRPr lang="en-US" sz="540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“Thus </a:t>
            </a:r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says the LORD: "Let not the wise man boast in his wisdom, let not the mighty man boast in his might, let not the rich man boast in his riches, </a:t>
            </a:r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let him who boasts boast in this, that he </a:t>
            </a:r>
            <a:r>
              <a:rPr lang="en-US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understands and knows me</a:t>
            </a:r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that I am the LORD who practices steadfast love, justice, and righteousness in the earth. For in these things I delight, declares the LORD." </a:t>
            </a:r>
            <a:endParaRPr lang="en-US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					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(Jeremiah 9:23-24)</a:t>
            </a:r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ongsOnPowerPoint_032.jpg"/>
          <p:cNvPicPr>
            <a:picLocks noChangeAspect="1"/>
          </p:cNvPicPr>
          <p:nvPr/>
        </p:nvPicPr>
        <p:blipFill>
          <a:blip r:embed="rId2" cstate="print">
            <a:lum contrast="30000"/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25524" y="152400"/>
            <a:ext cx="72058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Getting to Know GOD…</a:t>
            </a:r>
            <a:endParaRPr lang="en-US" sz="540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410200"/>
          </a:xfrm>
        </p:spPr>
        <p:txBody>
          <a:bodyPr>
            <a:normAutofit/>
          </a:bodyPr>
          <a:lstStyle/>
          <a:p>
            <a:r>
              <a:rPr lang="en-US" sz="4400" b="1" i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What Helps?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God’s Creation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(Rom. 1:20 Psa.19:1)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Scriptures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(Gen.1-Rev.22)   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sz="3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Godly lives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(Gal.2:20; 1Cor.11:1)</a:t>
            </a:r>
            <a:endParaRPr 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200150" lvl="1" indent="-742950">
              <a:buFont typeface="+mj-lt"/>
              <a:buAutoNum type="arabicPeriod"/>
            </a:pPr>
            <a:r>
              <a:rPr lang="en-US" sz="3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Moral &amp; Spiritual Principles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(Psa.7:17)</a:t>
            </a:r>
            <a:endParaRPr 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200150" lvl="1" indent="-742950">
              <a:buFont typeface="+mj-lt"/>
              <a:buAutoNum type="arabicPeriod"/>
            </a:pPr>
            <a:r>
              <a:rPr lang="en-US" sz="3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God’s Providential Care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(Acts 14:17; Matt.5:45; Rom.2:4; 2Pet.3:9; Rom.8:28)</a:t>
            </a:r>
            <a:endParaRPr lang="en-US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200150" lvl="1" indent="-742950">
              <a:buFont typeface="+mj-lt"/>
              <a:buAutoNum type="arabicPeriod"/>
            </a:pP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559</Words>
  <Application>Microsoft Office PowerPoint</Application>
  <PresentationFormat>On-screen Show (4:3)</PresentationFormat>
  <Paragraphs>90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McEwen Church of Christ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53</cp:revision>
  <dcterms:created xsi:type="dcterms:W3CDTF">2010-01-27T20:15:39Z</dcterms:created>
  <dcterms:modified xsi:type="dcterms:W3CDTF">2010-03-17T19:52:11Z</dcterms:modified>
</cp:coreProperties>
</file>